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6"/>
  </p:normalViewPr>
  <p:slideViewPr>
    <p:cSldViewPr snapToGrid="0">
      <p:cViewPr varScale="1">
        <p:scale>
          <a:sx n="82" d="100"/>
          <a:sy n="82" d="100"/>
        </p:scale>
        <p:origin x="169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4651B-59E6-EC49-90ED-F36E8A4F88D1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999B-65E9-AC43-9BE8-A2087D4D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0999B-65E9-AC43-9BE8-A2087D4D85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9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3134A-6309-2753-A9B1-24F3A953A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8E8BD-9FA7-CF7A-41B5-278E6CE65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294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078A-EDD9-3D66-7032-72322AAE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20885-790E-7BF0-48F9-07048403E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EEBE5-B31B-AADD-CC4E-A4FAA358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E6E9E-3913-0E29-9E5C-D7705FE78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D0912-7493-FE7B-7AD1-3978B7E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B5032E-0A29-2056-159C-2A35F41CA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B1E9E-E082-6B66-D4FE-19FB0BBD3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88A9-6F4B-6417-E961-8A6F27B5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12499-DDE5-E069-F9E0-A0029809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8AFF9-881E-242C-BB6C-7FD4C1DC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3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AD44-701F-3082-D843-7B6034DA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8464D-8ED4-721E-B722-1CDC30795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48A8B-2083-8F04-A49E-A7463416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D1E55-798D-948A-3241-1A8A3B27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F33FA-3D5E-BFE6-3C35-14054D12E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1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46817-883F-F32C-D559-00970E79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598DD-7C37-E961-52B5-DC365F193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B1F7E-F56E-DE0C-7437-6446FC90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46AA2-B664-9B74-6DA9-AD39E56A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D183C-D69C-CFA7-C391-972DF650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84A6-305C-7E24-D0B4-89C265473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1EFEB-D2D1-1A01-D0A1-AE8492F08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26259-FBA1-A697-EBAD-18A6D59B3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002FC-7F4C-5D80-12D8-8045D679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62966-E586-9CC8-FAFF-5BB507C5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B5852-A767-2940-3C73-9C41DA31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9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5BB8-46C0-94FF-8A9C-1FA0E10B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C5130-B775-3BF9-146F-F16A638A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9438C-5BAB-7F66-451F-5AE864E50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DAA9-6D93-C1A8-612B-02CC9E615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442A25-ACA3-6B3B-6729-1C3560FDF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B577C-C9AB-E5E5-42A9-62FCBF7F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30D16D-5BBA-D20D-70D9-49B7C441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F09F28-3BD5-EF3D-5530-0761829F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9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3735-8CE9-5AD5-137F-D10067001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E41937-D37F-04ED-519A-7DEAC5E16F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9F700-7F38-FBD9-2A82-8D4F89FC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29C59-CF4C-C734-7861-DF7A4884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C620CA-02CD-4D48-CBF4-0AF92D3A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1D6EB2-22E9-4FE9-49EF-468971E1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00F29-AD71-8830-0DA3-26D6F18A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5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9322-29EB-F810-3FC1-3E72A848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DF96-888E-F95C-BF5A-2660B8722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E8E7D-DBFC-51BD-D5A4-B77DB92E0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BC670-BBF3-F97A-5273-557A52E7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DD367-67EE-1FE5-BA6C-DEBC4122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D49BE-8288-A3EB-FEF5-F7F1B8C0F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1B641-A656-31C6-7D0D-856691FB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E5880-E437-8EEA-4951-C5EF0710F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8C5BF-127D-C689-07E2-F396CB005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9F845-2A42-3A94-55B7-C49EA21A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20A64-85BC-5E45-46A9-2784476C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0FE61-3FED-2389-E70A-D2432FBD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6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5AFD2-D8EB-F39D-F97A-26CB9DEE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18A46-98BA-95E3-C7CA-10A43BDE1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FB829-A903-819A-BFE9-838242FD2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Groton Town Meeting October 22,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9BD38-AF7A-890C-5BFA-CF91C4DB3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4252CC5-6D40-9E9D-B057-068680DC20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64" y="399232"/>
            <a:ext cx="1257129" cy="123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37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2190-CB86-FE1C-9375-74042D93A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Electronic Voting for </a:t>
            </a:r>
            <a:br>
              <a:rPr lang="en-US" dirty="0"/>
            </a:br>
            <a:r>
              <a:rPr lang="en-US" dirty="0"/>
              <a:t>Town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88A26-DE40-82EB-9474-CB4D2BC41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3085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Article 10  October 22, 2022</a:t>
            </a:r>
          </a:p>
          <a:p>
            <a:endParaRPr lang="en-US" sz="2800" dirty="0"/>
          </a:p>
          <a:p>
            <a:r>
              <a:rPr lang="en-US" sz="2800" dirty="0"/>
              <a:t>Presented by:</a:t>
            </a:r>
          </a:p>
          <a:p>
            <a:r>
              <a:rPr lang="en-US" sz="2800" dirty="0"/>
              <a:t>Electronic Voting Study Committee</a:t>
            </a:r>
          </a:p>
        </p:txBody>
      </p:sp>
    </p:spTree>
    <p:extLst>
      <p:ext uri="{BB962C8B-B14F-4D97-AF65-F5344CB8AC3E}">
        <p14:creationId xmlns:p14="http://schemas.microsoft.com/office/powerpoint/2010/main" val="358312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8E58-77D7-9593-0031-6AD3FA6C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US" dirty="0"/>
              <a:t>		Electronic Voting Study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B01B4-B1CD-ABFF-308A-9CB836175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Created by the Spring 2022 Town Meeting</a:t>
            </a:r>
          </a:p>
          <a:p>
            <a:r>
              <a:rPr lang="en-US" sz="3200" dirty="0"/>
              <a:t>Chartered to:</a:t>
            </a:r>
          </a:p>
          <a:p>
            <a:pPr lvl="1"/>
            <a:r>
              <a:rPr lang="en-US" sz="2800" dirty="0">
                <a:effectLst/>
                <a:latin typeface="ArialMT"/>
              </a:rPr>
              <a:t>explore the option of implementing electronic voting at Town Meeting</a:t>
            </a:r>
          </a:p>
          <a:p>
            <a:pPr lvl="1"/>
            <a:r>
              <a:rPr lang="en-US" sz="2800" b="1" dirty="0">
                <a:effectLst/>
                <a:latin typeface="ArialMT"/>
              </a:rPr>
              <a:t>provide a report </a:t>
            </a:r>
            <a:r>
              <a:rPr lang="en-US" sz="2800" dirty="0">
                <a:effectLst/>
                <a:latin typeface="ArialMT"/>
              </a:rPr>
              <a:t>to the 2022 Fall Town Meeting addressing all issues associated with such a change including but not limited to cost, bylaws and administrative procedures</a:t>
            </a:r>
          </a:p>
          <a:p>
            <a:r>
              <a:rPr lang="en-US" sz="3200" dirty="0"/>
              <a:t>Members appointed by the Moderator</a:t>
            </a:r>
          </a:p>
          <a:p>
            <a:pPr lvl="1"/>
            <a:r>
              <a:rPr lang="en-US" sz="2800" dirty="0"/>
              <a:t>Jack Petropoulos (Chair)</a:t>
            </a:r>
          </a:p>
          <a:p>
            <a:pPr lvl="1"/>
            <a:r>
              <a:rPr lang="en-US" sz="2800" dirty="0"/>
              <a:t>Carolyn Perkins (Vice-Chair)		Robert </a:t>
            </a:r>
            <a:r>
              <a:rPr lang="en-US" sz="2800" dirty="0" err="1"/>
              <a:t>Anctil</a:t>
            </a:r>
            <a:endParaRPr lang="en-US" sz="2800" dirty="0"/>
          </a:p>
          <a:p>
            <a:pPr lvl="1"/>
            <a:r>
              <a:rPr lang="en-US" sz="2800" dirty="0"/>
              <a:t>Michael </a:t>
            </a:r>
            <a:r>
              <a:rPr lang="en-US" sz="2800" dirty="0" err="1"/>
              <a:t>Manugian</a:t>
            </a:r>
            <a:r>
              <a:rPr lang="en-US" sz="2800" dirty="0"/>
              <a:t> (Clerk) 		Michael Bouchard (Town Clerk Rep)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11610-ABDE-1083-A538-8AAD5229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0965-F3AC-0CCF-676A-DB345AB4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4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14F1-FD1C-9C9A-F160-BF16EAFFE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What is Electronic Voting </a:t>
            </a:r>
            <a:br>
              <a:rPr lang="en-US" dirty="0"/>
            </a:br>
            <a:r>
              <a:rPr lang="en-US" dirty="0"/>
              <a:t>			(at Town Meeting)?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AD4C8-CAAF-A655-08D7-8359F352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Alternative method of voting at Town Meeting</a:t>
            </a:r>
          </a:p>
          <a:p>
            <a:pPr lvl="1"/>
            <a:r>
              <a:rPr lang="en-US" sz="2800" dirty="0"/>
              <a:t>Voters would use “handsets” to register a vote </a:t>
            </a:r>
          </a:p>
          <a:p>
            <a:pPr lvl="1"/>
            <a:r>
              <a:rPr lang="en-US" sz="2800" dirty="0"/>
              <a:t>Votes are “received” by a dedicated stand-alone computer</a:t>
            </a:r>
          </a:p>
          <a:p>
            <a:r>
              <a:rPr lang="en-US" sz="3200" dirty="0"/>
              <a:t>Replaces “voter card”, voice vote and hand count methods </a:t>
            </a:r>
          </a:p>
          <a:p>
            <a:r>
              <a:rPr lang="en-US" sz="3200" dirty="0"/>
              <a:t>Would be available ONLY for Town Meeting and only in person</a:t>
            </a:r>
          </a:p>
          <a:p>
            <a:pPr lvl="1"/>
            <a:r>
              <a:rPr lang="en-US" sz="2800" dirty="0"/>
              <a:t>This is </a:t>
            </a:r>
            <a:r>
              <a:rPr lang="en-US" sz="2800" u="sng" dirty="0"/>
              <a:t>not</a:t>
            </a:r>
            <a:r>
              <a:rPr lang="en-US" sz="2800" dirty="0"/>
              <a:t> for elections or remote voting for town meeting</a:t>
            </a:r>
          </a:p>
          <a:p>
            <a:r>
              <a:rPr lang="en-US" sz="3200" dirty="0"/>
              <a:t>Used by many types of organizations </a:t>
            </a:r>
          </a:p>
          <a:p>
            <a:pPr lvl="1"/>
            <a:r>
              <a:rPr lang="en-US" sz="2800" dirty="0"/>
              <a:t>70 Massachusetts Towns (for open and representative town meetings)</a:t>
            </a:r>
          </a:p>
          <a:p>
            <a:pPr lvl="1"/>
            <a:r>
              <a:rPr lang="en-US" sz="2800" dirty="0"/>
              <a:t>US House of Representatives, NH House of Representatives</a:t>
            </a:r>
          </a:p>
          <a:p>
            <a:pPr lvl="1"/>
            <a:r>
              <a:rPr lang="en-US" sz="2800" dirty="0"/>
              <a:t>Delegate voting, audience response, shareholder voting, education….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B009C-1C42-5F6A-167B-EBD4F092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FE3CB-3313-94A7-FF76-96D9415A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2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lectronic Voting System for Town and Council Meetings">
            <a:extLst>
              <a:ext uri="{FF2B5EF4-FFF2-40B4-BE49-F238E27FC236}">
                <a16:creationId xmlns:a16="http://schemas.microsoft.com/office/drawing/2014/main" id="{7C9F367D-C615-FC13-0869-727F283B8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546" y="2154265"/>
            <a:ext cx="8168898" cy="402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F8DE98A-24EB-B673-F3D0-CFE1FD9C697C}"/>
              </a:ext>
            </a:extLst>
          </p:cNvPr>
          <p:cNvSpPr txBox="1"/>
          <p:nvPr/>
        </p:nvSpPr>
        <p:spPr>
          <a:xfrm>
            <a:off x="4339525" y="2674345"/>
            <a:ext cx="3813875" cy="31317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146947-349A-3331-F6E8-EDB31BC4853B}"/>
              </a:ext>
            </a:extLst>
          </p:cNvPr>
          <p:cNvSpPr txBox="1"/>
          <p:nvPr/>
        </p:nvSpPr>
        <p:spPr>
          <a:xfrm>
            <a:off x="3320365" y="2154264"/>
            <a:ext cx="4510007" cy="3502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54B4C-E7A3-28C8-E1E4-2214149D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837"/>
            <a:ext cx="10515600" cy="1325563"/>
          </a:xfrm>
        </p:spPr>
        <p:txBody>
          <a:bodyPr/>
          <a:lstStyle/>
          <a:p>
            <a:r>
              <a:rPr lang="en-US" dirty="0"/>
              <a:t>		Why Electronic Voting?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3E074-F447-6A55-B69D-020898E8F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Anonymous Votes</a:t>
            </a:r>
          </a:p>
          <a:p>
            <a:pPr lvl="1"/>
            <a:r>
              <a:rPr lang="en-US" sz="2800" dirty="0"/>
              <a:t>Eliminates social pressures and “herd voting”</a:t>
            </a:r>
          </a:p>
          <a:p>
            <a:pPr lvl="1"/>
            <a:r>
              <a:rPr lang="en-US" sz="2800" dirty="0"/>
              <a:t>A truer representation of votes</a:t>
            </a:r>
          </a:p>
          <a:p>
            <a:r>
              <a:rPr lang="en-US" sz="3200" dirty="0"/>
              <a:t>Accurate</a:t>
            </a:r>
          </a:p>
          <a:p>
            <a:pPr lvl="1"/>
            <a:r>
              <a:rPr lang="en-US" sz="2800" dirty="0"/>
              <a:t>Produces an exact vote count</a:t>
            </a:r>
          </a:p>
          <a:p>
            <a:r>
              <a:rPr lang="en-US" sz="3200" dirty="0"/>
              <a:t>No changes required to bylaws or Charter</a:t>
            </a:r>
          </a:p>
          <a:p>
            <a:r>
              <a:rPr lang="en-US" sz="3200" dirty="0"/>
              <a:t>Secure</a:t>
            </a:r>
          </a:p>
          <a:p>
            <a:pPr lvl="1"/>
            <a:r>
              <a:rPr lang="en-US" sz="2800" dirty="0"/>
              <a:t>Radio frequency band-shifting </a:t>
            </a:r>
          </a:p>
          <a:p>
            <a:pPr lvl="1"/>
            <a:r>
              <a:rPr lang="en-US" sz="2800" dirty="0"/>
              <a:t>No Internet, Wi-Fi or Bluetooth connections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0978B-5305-25E7-BA09-41526989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CBDC3-34E0-6A18-A77B-A6AD5832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7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EE33-5269-E783-C31F-3B0890DD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Electronic Voting – How it Works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585F5-57E4-7401-CBB0-F4D24BB8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047DF-B54D-BACF-0B0F-C3FEEAB0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4868C-E46A-FB38-FBDB-C81C23B8ED88}"/>
              </a:ext>
            </a:extLst>
          </p:cNvPr>
          <p:cNvSpPr txBox="1"/>
          <p:nvPr/>
        </p:nvSpPr>
        <p:spPr>
          <a:xfrm>
            <a:off x="6096000" y="2372654"/>
            <a:ext cx="3757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Electronic Voting Demonstration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B1E1A2-5F9D-DCA9-5A1E-40237BE7E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732" y="2187988"/>
            <a:ext cx="3806725" cy="38788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E8FF620-3227-C1C1-73F1-DC4BC53A607F}"/>
              </a:ext>
            </a:extLst>
          </p:cNvPr>
          <p:cNvSpPr txBox="1"/>
          <p:nvPr/>
        </p:nvSpPr>
        <p:spPr>
          <a:xfrm>
            <a:off x="2665709" y="2187988"/>
            <a:ext cx="103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5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93D7-66F3-2D20-CA91-C3133DAC9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$25,000 one time cost to include:</a:t>
            </a:r>
          </a:p>
          <a:p>
            <a:pPr lvl="1"/>
            <a:r>
              <a:rPr lang="en-US" sz="2800" dirty="0"/>
              <a:t>600 attendee hand held devices</a:t>
            </a:r>
          </a:p>
          <a:p>
            <a:pPr lvl="1"/>
            <a:r>
              <a:rPr lang="en-US" sz="2800" dirty="0"/>
              <a:t>Base system receiver and backup</a:t>
            </a:r>
          </a:p>
          <a:p>
            <a:pPr lvl="1"/>
            <a:r>
              <a:rPr lang="en-US" sz="2800" dirty="0"/>
              <a:t>Standalone dedicated laptops for system use</a:t>
            </a:r>
          </a:p>
          <a:p>
            <a:r>
              <a:rPr lang="en-US" sz="3200" dirty="0"/>
              <a:t>10 year (or more) expected life </a:t>
            </a:r>
          </a:p>
          <a:p>
            <a:r>
              <a:rPr lang="en-US" sz="3200" dirty="0"/>
              <a:t>Minimal / manageable ongoing “soft costs” </a:t>
            </a:r>
          </a:p>
          <a:p>
            <a:pPr lvl="1"/>
            <a:r>
              <a:rPr lang="en-US" sz="2800" dirty="0"/>
              <a:t>E.g. :  testing, setup, cleaning, batteries, etc.</a:t>
            </a:r>
          </a:p>
          <a:p>
            <a:r>
              <a:rPr lang="en-US" sz="3200" dirty="0"/>
              <a:t>Can be expanded beyond 600 hand held devices </a:t>
            </a:r>
          </a:p>
          <a:p>
            <a:pPr lvl="1"/>
            <a:r>
              <a:rPr lang="en-US" sz="2800" dirty="0"/>
              <a:t>Minimal incremental costs</a:t>
            </a:r>
          </a:p>
          <a:p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485B68-0889-011C-AB9F-39DB77716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1922" y="1324136"/>
            <a:ext cx="3586129" cy="3654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FB3C2-28DC-162C-C508-AC4D4B6E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		Electronic Voting – Costs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8D0E4-9E14-65B7-F9E0-5D1EBADA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3472-7BA4-9545-A515-6200BCAA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2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E9C6-A9C0-6DEC-1267-B6C4B0AF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US" dirty="0"/>
              <a:t>			Electronic Voting – </a:t>
            </a:r>
            <a:br>
              <a:rPr lang="en-US" dirty="0"/>
            </a:br>
            <a:r>
              <a:rPr lang="en-US" dirty="0"/>
              <a:t>		What would be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DD362-35DE-62BC-50FF-3A68518D3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Method of voting</a:t>
            </a:r>
          </a:p>
          <a:p>
            <a:r>
              <a:rPr lang="en-US" sz="3200" dirty="0"/>
              <a:t>Recommended Procedures (examples):</a:t>
            </a:r>
          </a:p>
          <a:p>
            <a:pPr lvl="1"/>
            <a:r>
              <a:rPr lang="en-US" sz="2800" dirty="0"/>
              <a:t>Handset issuance and return</a:t>
            </a:r>
          </a:p>
          <a:p>
            <a:pPr lvl="1"/>
            <a:r>
              <a:rPr lang="en-US" sz="2800" dirty="0"/>
              <a:t>“Voting Window”</a:t>
            </a:r>
          </a:p>
          <a:p>
            <a:r>
              <a:rPr lang="en-US" sz="3200" dirty="0"/>
              <a:t>Recommended Policies (examples):</a:t>
            </a:r>
          </a:p>
          <a:p>
            <a:pPr lvl="1"/>
            <a:r>
              <a:rPr lang="en-US" sz="2800" dirty="0"/>
              <a:t>System testing </a:t>
            </a:r>
          </a:p>
          <a:p>
            <a:pPr lvl="1"/>
            <a:r>
              <a:rPr lang="en-US" sz="2800" dirty="0"/>
              <a:t>Electronic Voting “Assistants”</a:t>
            </a:r>
          </a:p>
          <a:p>
            <a:r>
              <a:rPr lang="en-US" sz="3200" dirty="0"/>
              <a:t>What’s Not Different: Town Meeting debate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8FF43-10A0-C969-A3AD-1BA9C8CB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265AF-A966-DD15-C35B-6224418A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7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48D2-C6CE-CAD4-83E5-06F90A5A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Electronic Voting Study Committee </a:t>
            </a:r>
            <a:br>
              <a:rPr lang="en-US" dirty="0"/>
            </a:br>
            <a:r>
              <a:rPr lang="en-US" dirty="0"/>
              <a:t>				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F8424-2E2B-CDE7-26A9-7F77F5453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809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Adopt electronic voting </a:t>
            </a:r>
          </a:p>
          <a:p>
            <a:r>
              <a:rPr lang="en-US" sz="3200" dirty="0"/>
              <a:t>Perform public outreach and education</a:t>
            </a:r>
          </a:p>
          <a:p>
            <a:r>
              <a:rPr lang="en-US" sz="3200" dirty="0"/>
              <a:t>Develop specific policies and procedures, promoting</a:t>
            </a:r>
          </a:p>
          <a:p>
            <a:pPr lvl="1"/>
            <a:r>
              <a:rPr lang="en-US" sz="2800" dirty="0"/>
              <a:t>Anonymity </a:t>
            </a:r>
          </a:p>
          <a:p>
            <a:pPr lvl="1"/>
            <a:r>
              <a:rPr lang="en-US" sz="2800" dirty="0"/>
              <a:t>Security</a:t>
            </a:r>
          </a:p>
          <a:p>
            <a:pPr lvl="1"/>
            <a:r>
              <a:rPr lang="en-US" sz="2800" dirty="0"/>
              <a:t>System verification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54B6E-09CE-41AE-AA6D-2B604B79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6ED09-3E12-3C68-12CF-2BFB9F9A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lectronic Voting System for Town and Council Meetings">
            <a:extLst>
              <a:ext uri="{FF2B5EF4-FFF2-40B4-BE49-F238E27FC236}">
                <a16:creationId xmlns:a16="http://schemas.microsoft.com/office/drawing/2014/main" id="{D9830C21-04A1-F198-CE37-48BD2C394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842" y="2541722"/>
            <a:ext cx="7382087" cy="363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E800334-2B85-6CB3-89DC-FCC52FEFFA5F}"/>
              </a:ext>
            </a:extLst>
          </p:cNvPr>
          <p:cNvSpPr txBox="1"/>
          <p:nvPr/>
        </p:nvSpPr>
        <p:spPr>
          <a:xfrm>
            <a:off x="4324027" y="2685472"/>
            <a:ext cx="3662331" cy="33477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70DD8-A28B-7B4F-C955-D21E5818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583"/>
            <a:ext cx="10515600" cy="1325563"/>
          </a:xfrm>
        </p:spPr>
        <p:txBody>
          <a:bodyPr/>
          <a:lstStyle/>
          <a:p>
            <a:r>
              <a:rPr lang="en-US" dirty="0"/>
              <a:t>			Questions?   Comments?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DE457-D02A-4C6C-792D-90DC1C1A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Groton Town Meeting October 22,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1DBBC-397D-9E14-150C-6BB7C57B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35AB-0CD1-A243-ADF1-A74C279F2C5A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482118-2345-8354-D611-52A57DF14B52}"/>
              </a:ext>
            </a:extLst>
          </p:cNvPr>
          <p:cNvSpPr txBox="1"/>
          <p:nvPr/>
        </p:nvSpPr>
        <p:spPr>
          <a:xfrm>
            <a:off x="4038600" y="2506084"/>
            <a:ext cx="29570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/>
              <a:t>Thank you!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A432C1-5907-B8FD-9404-5EE52CEBB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463" y="2885073"/>
            <a:ext cx="2553941" cy="260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502</Words>
  <Application>Microsoft Macintosh PowerPoint</Application>
  <PresentationFormat>Widescreen</PresentationFormat>
  <Paragraphs>85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ArialMT</vt:lpstr>
      <vt:lpstr>Calibri</vt:lpstr>
      <vt:lpstr>Calibri Light</vt:lpstr>
      <vt:lpstr>Office Theme</vt:lpstr>
      <vt:lpstr>Electronic Voting for  Town Meeting</vt:lpstr>
      <vt:lpstr>  Electronic Voting Study Committee</vt:lpstr>
      <vt:lpstr>  What is Electronic Voting     (at Town Meeting)?</vt:lpstr>
      <vt:lpstr>  Why Electronic Voting?</vt:lpstr>
      <vt:lpstr>  Electronic Voting – How it Works</vt:lpstr>
      <vt:lpstr>  Electronic Voting – Costs </vt:lpstr>
      <vt:lpstr>   Electronic Voting –    What would be different?</vt:lpstr>
      <vt:lpstr>  Electronic Voting Study Committee      Recommendations</vt:lpstr>
      <vt:lpstr>   Questions?  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Voting for  Town Meeting Articles</dc:title>
  <dc:creator>Mass Housecalls</dc:creator>
  <cp:lastModifiedBy>Mass Housecalls</cp:lastModifiedBy>
  <cp:revision>47</cp:revision>
  <cp:lastPrinted>2022-10-14T16:48:58Z</cp:lastPrinted>
  <dcterms:created xsi:type="dcterms:W3CDTF">2022-09-26T14:46:33Z</dcterms:created>
  <dcterms:modified xsi:type="dcterms:W3CDTF">2022-10-17T13:36:54Z</dcterms:modified>
</cp:coreProperties>
</file>